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71" r:id="rId4"/>
    <p:sldId id="272" r:id="rId5"/>
    <p:sldId id="258" r:id="rId6"/>
    <p:sldId id="259" r:id="rId7"/>
    <p:sldId id="260" r:id="rId8"/>
    <p:sldId id="262" r:id="rId9"/>
    <p:sldId id="263" r:id="rId10"/>
    <p:sldId id="264" r:id="rId11"/>
    <p:sldId id="265" r:id="rId12"/>
    <p:sldId id="266" r:id="rId13"/>
    <p:sldId id="267" r:id="rId14"/>
    <p:sldId id="268" r:id="rId15"/>
    <p:sldId id="269" r:id="rId16"/>
    <p:sldId id="270"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6770" autoAdjust="0"/>
  </p:normalViewPr>
  <p:slideViewPr>
    <p:cSldViewPr snapToGrid="0">
      <p:cViewPr varScale="1">
        <p:scale>
          <a:sx n="67" d="100"/>
          <a:sy n="67" d="100"/>
        </p:scale>
        <p:origin x="85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jpeg>
</file>

<file path=ppt/media/image5.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6CCC2C-7CFE-4048-9956-E7DAC607DD5A}" type="datetimeFigureOut">
              <a:rPr lang="en-US" smtClean="0"/>
              <a:t>11/1/2020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5C93F-C291-4371-B431-2079326443FB}" type="slidenum">
              <a:rPr lang="en-US" smtClean="0"/>
              <a:t>‹#›</a:t>
            </a:fld>
            <a:endParaRPr lang="en-US"/>
          </a:p>
        </p:txBody>
      </p:sp>
    </p:spTree>
    <p:extLst>
      <p:ext uri="{BB962C8B-B14F-4D97-AF65-F5344CB8AC3E}">
        <p14:creationId xmlns:p14="http://schemas.microsoft.com/office/powerpoint/2010/main" val="1324108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about containers to be like tables and items to be like rows of data.</a:t>
            </a:r>
          </a:p>
          <a:p>
            <a:endParaRPr lang="en-US" dirty="0"/>
          </a:p>
          <a:p>
            <a:r>
              <a:rPr lang="en-US" dirty="0"/>
              <a:t>Containers contains different things depending on what API you choose it. It contains collection, table, graph etc.</a:t>
            </a:r>
          </a:p>
        </p:txBody>
      </p:sp>
      <p:sp>
        <p:nvSpPr>
          <p:cNvPr id="4" name="Slide Number Placeholder 3"/>
          <p:cNvSpPr>
            <a:spLocks noGrp="1"/>
          </p:cNvSpPr>
          <p:nvPr>
            <p:ph type="sldNum" sz="quarter" idx="5"/>
          </p:nvPr>
        </p:nvSpPr>
        <p:spPr/>
        <p:txBody>
          <a:bodyPr/>
          <a:lstStyle/>
          <a:p>
            <a:fld id="{8DA5C93F-C291-4371-B431-2079326443FB}" type="slidenum">
              <a:rPr lang="en-US" smtClean="0"/>
              <a:t>17</a:t>
            </a:fld>
            <a:endParaRPr lang="en-US"/>
          </a:p>
        </p:txBody>
      </p:sp>
    </p:spTree>
    <p:extLst>
      <p:ext uri="{BB962C8B-B14F-4D97-AF65-F5344CB8AC3E}">
        <p14:creationId xmlns:p14="http://schemas.microsoft.com/office/powerpoint/2010/main" val="2596782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one of the most critical things is to designing partitions appropriately as the performance is going to affect accordingly. After you create your database its difficult to change the partitions. You will have to recreate the containers and just reupload your data. The physical partition is not residing in cosmos </a:t>
            </a:r>
            <a:r>
              <a:rPr lang="en-US" dirty="0" err="1"/>
              <a:t>db</a:t>
            </a:r>
            <a:r>
              <a:rPr lang="en-US" dirty="0"/>
              <a:t> engine but resides on separate drive</a:t>
            </a:r>
            <a:r>
              <a:rPr lang="en-US"/>
              <a:t>, etc.</a:t>
            </a:r>
            <a:endParaRPr lang="en-US" dirty="0"/>
          </a:p>
          <a:p>
            <a:endParaRPr lang="en-US" dirty="0"/>
          </a:p>
        </p:txBody>
      </p:sp>
      <p:sp>
        <p:nvSpPr>
          <p:cNvPr id="4" name="Slide Number Placeholder 3"/>
          <p:cNvSpPr>
            <a:spLocks noGrp="1"/>
          </p:cNvSpPr>
          <p:nvPr>
            <p:ph type="sldNum" sz="quarter" idx="5"/>
          </p:nvPr>
        </p:nvSpPr>
        <p:spPr/>
        <p:txBody>
          <a:bodyPr/>
          <a:lstStyle/>
          <a:p>
            <a:fld id="{8DA5C93F-C291-4371-B431-2079326443FB}" type="slidenum">
              <a:rPr lang="en-US" smtClean="0"/>
              <a:t>19</a:t>
            </a:fld>
            <a:endParaRPr lang="en-US"/>
          </a:p>
        </p:txBody>
      </p:sp>
    </p:spTree>
    <p:extLst>
      <p:ext uri="{BB962C8B-B14F-4D97-AF65-F5344CB8AC3E}">
        <p14:creationId xmlns:p14="http://schemas.microsoft.com/office/powerpoint/2010/main" val="2155926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AEC22-656C-442E-833E-A07C9B3424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F591150-CD7D-4425-8887-01C6A5D387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6ED506D-5697-42C0-ADCB-831C732EE0D0}"/>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5" name="Footer Placeholder 4">
            <a:extLst>
              <a:ext uri="{FF2B5EF4-FFF2-40B4-BE49-F238E27FC236}">
                <a16:creationId xmlns:a16="http://schemas.microsoft.com/office/drawing/2014/main" id="{44EAC004-1B81-45DC-847C-DA29D51000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79512B-5D83-49EE-A5B7-02DE86AE6A39}"/>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933538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D650A-D655-4549-8F44-411FCA66D0E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678DB1A-7AEE-4D96-A290-C50096B103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B5DB26-5337-438F-89EC-7009220689C7}"/>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5" name="Footer Placeholder 4">
            <a:extLst>
              <a:ext uri="{FF2B5EF4-FFF2-40B4-BE49-F238E27FC236}">
                <a16:creationId xmlns:a16="http://schemas.microsoft.com/office/drawing/2014/main" id="{DC0212AA-3A00-4B2F-B211-3A12E45776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4244CC-6733-4A43-B9D4-CA90AAE4CD22}"/>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2517573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834E07-D4FA-4A53-9171-58B2A65255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8961DB-5326-4B27-BBB3-0EC4998705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286903-E9EC-4FF9-A5CA-0E136B86622B}"/>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5" name="Footer Placeholder 4">
            <a:extLst>
              <a:ext uri="{FF2B5EF4-FFF2-40B4-BE49-F238E27FC236}">
                <a16:creationId xmlns:a16="http://schemas.microsoft.com/office/drawing/2014/main" id="{A592FA68-2CBD-4EF4-9742-6B9560D984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5AF2EE-701D-4B7C-B992-D11671144BE2}"/>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2452913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06D1D-DFEB-431C-BC7F-B9E5D3F990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EF77E0-F770-42A4-9E9D-7FEB3E4917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0F0980-3EB3-4061-A884-6BCA7952DFDB}"/>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5" name="Footer Placeholder 4">
            <a:extLst>
              <a:ext uri="{FF2B5EF4-FFF2-40B4-BE49-F238E27FC236}">
                <a16:creationId xmlns:a16="http://schemas.microsoft.com/office/drawing/2014/main" id="{89A19CFE-A4C7-489B-9933-02652EEBC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866B1B-97D6-4E80-8258-59638DA5F415}"/>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2466580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D36B9-E488-4B58-AA95-5781CB9232C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CBE3C9-8C38-4B79-A397-23D0D0DA56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DDA84C-2DD6-494B-9992-40C8A955014D}"/>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5" name="Footer Placeholder 4">
            <a:extLst>
              <a:ext uri="{FF2B5EF4-FFF2-40B4-BE49-F238E27FC236}">
                <a16:creationId xmlns:a16="http://schemas.microsoft.com/office/drawing/2014/main" id="{66D71DC1-2449-4804-BEF0-87F4616B6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421394-59AA-4B73-A9D5-6E2895E2919E}"/>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1268273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37340-554E-487A-9A91-9F6E0509EF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E8D8FD-7E3F-436C-AFF7-E56B7D5213E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08B6B7-A2C1-4462-8365-A1C1CF2D2A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02E73F0-7A26-4CA8-9667-B564D32A7A0C}"/>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6" name="Footer Placeholder 5">
            <a:extLst>
              <a:ext uri="{FF2B5EF4-FFF2-40B4-BE49-F238E27FC236}">
                <a16:creationId xmlns:a16="http://schemas.microsoft.com/office/drawing/2014/main" id="{A77EC5EF-A687-4C90-B7AD-6F503A362D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4F05E3-C34F-442F-A3C1-B800B6E969AC}"/>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1119275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E75B8-B9C8-4D0A-9C39-8D4F69E09F1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708D79-3990-4AB5-BF1B-16725FB8F9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E76202-07B1-4C86-A099-37EFA1A8F8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E2F7AF-B6E9-46BC-B57A-172BA1028A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EDE9E5-3BA3-457F-94E4-4D743B021C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FD1733-E2CB-4DB9-A349-18C3771F6270}"/>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8" name="Footer Placeholder 7">
            <a:extLst>
              <a:ext uri="{FF2B5EF4-FFF2-40B4-BE49-F238E27FC236}">
                <a16:creationId xmlns:a16="http://schemas.microsoft.com/office/drawing/2014/main" id="{05037002-8238-4768-B9CB-54BF1A7D04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783E0D-BF41-41C8-A5EE-5208E0091868}"/>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2185794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E75C7-42F4-4315-85A0-258D0A64EE2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B1FC288-14A5-4559-941A-3A69984366A8}"/>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4" name="Footer Placeholder 3">
            <a:extLst>
              <a:ext uri="{FF2B5EF4-FFF2-40B4-BE49-F238E27FC236}">
                <a16:creationId xmlns:a16="http://schemas.microsoft.com/office/drawing/2014/main" id="{F82ED4EC-1794-454B-839B-531B13404BB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9320765-BA6E-4812-A742-2DFC9FAB9856}"/>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4120788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842E1-7BD8-4C25-9D83-EC98E93FD939}"/>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3" name="Footer Placeholder 2">
            <a:extLst>
              <a:ext uri="{FF2B5EF4-FFF2-40B4-BE49-F238E27FC236}">
                <a16:creationId xmlns:a16="http://schemas.microsoft.com/office/drawing/2014/main" id="{29E0B841-FFD8-42C9-BD15-6F85080686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C940DE7-3F74-4952-8B11-A025B32467C5}"/>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1211073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5A249-B6B2-4854-AC52-09A4021189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6DE3D7-1921-47EF-A9F8-2DD536EE4B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F45461-0141-40F2-9F9D-63D5458DDF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736552-167B-4353-AB8A-7E474FC7E6D0}"/>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6" name="Footer Placeholder 5">
            <a:extLst>
              <a:ext uri="{FF2B5EF4-FFF2-40B4-BE49-F238E27FC236}">
                <a16:creationId xmlns:a16="http://schemas.microsoft.com/office/drawing/2014/main" id="{EF6E3850-A9DF-4E1B-AEB8-27C1C716B1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FC36C5-4F32-4E02-875A-DF7E0752B53F}"/>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526090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35E40-513D-46D9-AE5F-0B97D44B53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E2B1A0-E03B-4274-B3DB-F68916C857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AC404F-CD2F-4CDB-BE95-6E10AB3A9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6C1E6A-ED45-420A-9F01-B6FD506DC8FF}"/>
              </a:ext>
            </a:extLst>
          </p:cNvPr>
          <p:cNvSpPr>
            <a:spLocks noGrp="1"/>
          </p:cNvSpPr>
          <p:nvPr>
            <p:ph type="dt" sz="half" idx="10"/>
          </p:nvPr>
        </p:nvSpPr>
        <p:spPr/>
        <p:txBody>
          <a:bodyPr/>
          <a:lstStyle/>
          <a:p>
            <a:fld id="{DB08444B-0A1D-45AC-863E-9C9EF092D8AC}" type="datetimeFigureOut">
              <a:rPr lang="en-US" smtClean="0"/>
              <a:t>11/1/2020</a:t>
            </a:fld>
            <a:endParaRPr lang="en-US"/>
          </a:p>
        </p:txBody>
      </p:sp>
      <p:sp>
        <p:nvSpPr>
          <p:cNvPr id="6" name="Footer Placeholder 5">
            <a:extLst>
              <a:ext uri="{FF2B5EF4-FFF2-40B4-BE49-F238E27FC236}">
                <a16:creationId xmlns:a16="http://schemas.microsoft.com/office/drawing/2014/main" id="{A791503A-BBCF-4C34-B1A0-D8986565C8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84143D-B904-4E95-B82D-3F1A43FF664A}"/>
              </a:ext>
            </a:extLst>
          </p:cNvPr>
          <p:cNvSpPr>
            <a:spLocks noGrp="1"/>
          </p:cNvSpPr>
          <p:nvPr>
            <p:ph type="sldNum" sz="quarter" idx="12"/>
          </p:nvPr>
        </p:nvSpPr>
        <p:spPr/>
        <p:txBody>
          <a:bodyPr/>
          <a:lstStyle/>
          <a:p>
            <a:fld id="{E4C3E770-800E-4324-BA48-9142DDE0A73D}" type="slidenum">
              <a:rPr lang="en-US" smtClean="0"/>
              <a:t>‹#›</a:t>
            </a:fld>
            <a:endParaRPr lang="en-US"/>
          </a:p>
        </p:txBody>
      </p:sp>
    </p:spTree>
    <p:extLst>
      <p:ext uri="{BB962C8B-B14F-4D97-AF65-F5344CB8AC3E}">
        <p14:creationId xmlns:p14="http://schemas.microsoft.com/office/powerpoint/2010/main" val="370438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692AC0-335A-4C37-8999-9DCEC71C23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6F867D-2DA0-40BE-A6F9-0D4D9954DD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9BDAB4-32DC-40EB-81C8-FB60E0C06F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08444B-0A1D-45AC-863E-9C9EF092D8AC}" type="datetimeFigureOut">
              <a:rPr lang="en-US" smtClean="0"/>
              <a:t>11/1/2020</a:t>
            </a:fld>
            <a:endParaRPr lang="en-US"/>
          </a:p>
        </p:txBody>
      </p:sp>
      <p:sp>
        <p:nvSpPr>
          <p:cNvPr id="5" name="Footer Placeholder 4">
            <a:extLst>
              <a:ext uri="{FF2B5EF4-FFF2-40B4-BE49-F238E27FC236}">
                <a16:creationId xmlns:a16="http://schemas.microsoft.com/office/drawing/2014/main" id="{60C76F4C-F25A-4613-A7B6-97B3C7BE27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B349134-AAD5-4D00-875F-16F9F03EAE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C3E770-800E-4324-BA48-9142DDE0A73D}" type="slidenum">
              <a:rPr lang="en-US" smtClean="0"/>
              <a:t>‹#›</a:t>
            </a:fld>
            <a:endParaRPr lang="en-US"/>
          </a:p>
        </p:txBody>
      </p:sp>
    </p:spTree>
    <p:extLst>
      <p:ext uri="{BB962C8B-B14F-4D97-AF65-F5344CB8AC3E}">
        <p14:creationId xmlns:p14="http://schemas.microsoft.com/office/powerpoint/2010/main" val="28380555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98A6E-4255-4F34-BB7D-8482DDD858B0}"/>
              </a:ext>
            </a:extLst>
          </p:cNvPr>
          <p:cNvSpPr>
            <a:spLocks noGrp="1"/>
          </p:cNvSpPr>
          <p:nvPr>
            <p:ph type="ctrTitle"/>
          </p:nvPr>
        </p:nvSpPr>
        <p:spPr/>
        <p:txBody>
          <a:bodyPr/>
          <a:lstStyle/>
          <a:p>
            <a:r>
              <a:rPr lang="en-US" dirty="0"/>
              <a:t>Cosmos DB</a:t>
            </a:r>
            <a:br>
              <a:rPr lang="en-US" dirty="0"/>
            </a:br>
            <a:r>
              <a:rPr lang="en-US" dirty="0"/>
              <a:t>(Planet Scale DB)</a:t>
            </a:r>
          </a:p>
        </p:txBody>
      </p:sp>
      <p:sp>
        <p:nvSpPr>
          <p:cNvPr id="3" name="Subtitle 2">
            <a:extLst>
              <a:ext uri="{FF2B5EF4-FFF2-40B4-BE49-F238E27FC236}">
                <a16:creationId xmlns:a16="http://schemas.microsoft.com/office/drawing/2014/main" id="{164353E3-2B44-411F-8D64-57EB82AFA9AA}"/>
              </a:ext>
            </a:extLst>
          </p:cNvPr>
          <p:cNvSpPr>
            <a:spLocks noGrp="1"/>
          </p:cNvSpPr>
          <p:nvPr>
            <p:ph type="subTitle" idx="1"/>
          </p:nvPr>
        </p:nvSpPr>
        <p:spPr/>
        <p:txBody>
          <a:bodyPr/>
          <a:lstStyle/>
          <a:p>
            <a:r>
              <a:rPr lang="en-US" dirty="0"/>
              <a:t>Pravin</a:t>
            </a:r>
          </a:p>
        </p:txBody>
      </p:sp>
    </p:spTree>
    <p:extLst>
      <p:ext uri="{BB962C8B-B14F-4D97-AF65-F5344CB8AC3E}">
        <p14:creationId xmlns:p14="http://schemas.microsoft.com/office/powerpoint/2010/main" val="3625439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7CCD4-C042-4F2F-A13E-04A76DB3A97B}"/>
              </a:ext>
            </a:extLst>
          </p:cNvPr>
          <p:cNvSpPr>
            <a:spLocks noGrp="1"/>
          </p:cNvSpPr>
          <p:nvPr>
            <p:ph type="title"/>
          </p:nvPr>
        </p:nvSpPr>
        <p:spPr/>
        <p:txBody>
          <a:bodyPr/>
          <a:lstStyle/>
          <a:p>
            <a:r>
              <a:rPr lang="en-US" dirty="0"/>
              <a:t>Tradeoffs with consistency vs performance</a:t>
            </a:r>
          </a:p>
        </p:txBody>
      </p:sp>
      <p:pic>
        <p:nvPicPr>
          <p:cNvPr id="4" name="Content Placeholder 3">
            <a:extLst>
              <a:ext uri="{FF2B5EF4-FFF2-40B4-BE49-F238E27FC236}">
                <a16:creationId xmlns:a16="http://schemas.microsoft.com/office/drawing/2014/main" id="{F1460643-7BD4-440F-8BB9-C5082B6A4189}"/>
              </a:ext>
            </a:extLst>
          </p:cNvPr>
          <p:cNvPicPr>
            <a:picLocks noGrp="1" noChangeAspect="1"/>
          </p:cNvPicPr>
          <p:nvPr>
            <p:ph idx="1"/>
          </p:nvPr>
        </p:nvPicPr>
        <p:blipFill>
          <a:blip r:embed="rId2"/>
          <a:stretch>
            <a:fillRect/>
          </a:stretch>
        </p:blipFill>
        <p:spPr>
          <a:xfrm>
            <a:off x="2399475" y="1825625"/>
            <a:ext cx="7393050" cy="4351338"/>
          </a:xfrm>
          <a:prstGeom prst="rect">
            <a:avLst/>
          </a:prstGeom>
        </p:spPr>
      </p:pic>
    </p:spTree>
    <p:extLst>
      <p:ext uri="{BB962C8B-B14F-4D97-AF65-F5344CB8AC3E}">
        <p14:creationId xmlns:p14="http://schemas.microsoft.com/office/powerpoint/2010/main" val="2656653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B6ACE-A1D4-4FFD-821E-7870F0DBBA3D}"/>
              </a:ext>
            </a:extLst>
          </p:cNvPr>
          <p:cNvSpPr>
            <a:spLocks noGrp="1"/>
          </p:cNvSpPr>
          <p:nvPr>
            <p:ph type="title"/>
          </p:nvPr>
        </p:nvSpPr>
        <p:spPr/>
        <p:txBody>
          <a:bodyPr/>
          <a:lstStyle/>
          <a:p>
            <a:r>
              <a:rPr lang="en-US" dirty="0"/>
              <a:t>Choices for Cosmos DB</a:t>
            </a:r>
          </a:p>
        </p:txBody>
      </p:sp>
      <p:pic>
        <p:nvPicPr>
          <p:cNvPr id="4" name="Content Placeholder 3">
            <a:extLst>
              <a:ext uri="{FF2B5EF4-FFF2-40B4-BE49-F238E27FC236}">
                <a16:creationId xmlns:a16="http://schemas.microsoft.com/office/drawing/2014/main" id="{FEE392F7-8F6B-4D67-A389-1B2DEF853BBE}"/>
              </a:ext>
            </a:extLst>
          </p:cNvPr>
          <p:cNvPicPr>
            <a:picLocks noGrp="1" noChangeAspect="1"/>
          </p:cNvPicPr>
          <p:nvPr>
            <p:ph idx="1"/>
          </p:nvPr>
        </p:nvPicPr>
        <p:blipFill>
          <a:blip r:embed="rId2"/>
          <a:stretch>
            <a:fillRect/>
          </a:stretch>
        </p:blipFill>
        <p:spPr>
          <a:xfrm>
            <a:off x="2730844" y="1825625"/>
            <a:ext cx="6730312" cy="4351338"/>
          </a:xfrm>
          <a:prstGeom prst="rect">
            <a:avLst/>
          </a:prstGeom>
        </p:spPr>
      </p:pic>
    </p:spTree>
    <p:extLst>
      <p:ext uri="{BB962C8B-B14F-4D97-AF65-F5344CB8AC3E}">
        <p14:creationId xmlns:p14="http://schemas.microsoft.com/office/powerpoint/2010/main" val="2301592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1354A-DC78-4866-A244-F5DF87241BE7}"/>
              </a:ext>
            </a:extLst>
          </p:cNvPr>
          <p:cNvSpPr>
            <a:spLocks noGrp="1"/>
          </p:cNvSpPr>
          <p:nvPr>
            <p:ph type="title"/>
          </p:nvPr>
        </p:nvSpPr>
        <p:spPr/>
        <p:txBody>
          <a:bodyPr/>
          <a:lstStyle/>
          <a:p>
            <a:r>
              <a:rPr lang="en-US" dirty="0"/>
              <a:t>Bounded Staleness</a:t>
            </a:r>
          </a:p>
        </p:txBody>
      </p:sp>
      <p:pic>
        <p:nvPicPr>
          <p:cNvPr id="5" name="Content Placeholder 4" descr="A screenshot of a cell phone&#10;&#10;Description automatically generated">
            <a:extLst>
              <a:ext uri="{FF2B5EF4-FFF2-40B4-BE49-F238E27FC236}">
                <a16:creationId xmlns:a16="http://schemas.microsoft.com/office/drawing/2014/main" id="{93FC210C-44C8-4A26-AC4D-6ED1F17973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5759" y="1825625"/>
            <a:ext cx="7220482" cy="4351338"/>
          </a:xfrm>
        </p:spPr>
      </p:pic>
    </p:spTree>
    <p:extLst>
      <p:ext uri="{BB962C8B-B14F-4D97-AF65-F5344CB8AC3E}">
        <p14:creationId xmlns:p14="http://schemas.microsoft.com/office/powerpoint/2010/main" val="2237715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E0D1B-2BB1-4074-8A93-1CC3DE633930}"/>
              </a:ext>
            </a:extLst>
          </p:cNvPr>
          <p:cNvSpPr>
            <a:spLocks noGrp="1"/>
          </p:cNvSpPr>
          <p:nvPr>
            <p:ph type="title"/>
          </p:nvPr>
        </p:nvSpPr>
        <p:spPr/>
        <p:txBody>
          <a:bodyPr/>
          <a:lstStyle/>
          <a:p>
            <a:r>
              <a:rPr lang="en-US" dirty="0"/>
              <a:t>Session consistency	</a:t>
            </a:r>
          </a:p>
        </p:txBody>
      </p:sp>
      <p:pic>
        <p:nvPicPr>
          <p:cNvPr id="5" name="Content Placeholder 4" descr="A close up of a device&#10;&#10;Description automatically generated">
            <a:extLst>
              <a:ext uri="{FF2B5EF4-FFF2-40B4-BE49-F238E27FC236}">
                <a16:creationId xmlns:a16="http://schemas.microsoft.com/office/drawing/2014/main" id="{7D562E9D-9D8F-46C2-9C9C-BBD4E32E28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0858" y="1825625"/>
            <a:ext cx="7430284" cy="4351338"/>
          </a:xfrm>
        </p:spPr>
      </p:pic>
    </p:spTree>
    <p:extLst>
      <p:ext uri="{BB962C8B-B14F-4D97-AF65-F5344CB8AC3E}">
        <p14:creationId xmlns:p14="http://schemas.microsoft.com/office/powerpoint/2010/main" val="2895881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D5192-7137-4E1F-932C-51F4CA24A62B}"/>
              </a:ext>
            </a:extLst>
          </p:cNvPr>
          <p:cNvSpPr>
            <a:spLocks noGrp="1"/>
          </p:cNvSpPr>
          <p:nvPr>
            <p:ph type="title"/>
          </p:nvPr>
        </p:nvSpPr>
        <p:spPr/>
        <p:txBody>
          <a:bodyPr/>
          <a:lstStyle/>
          <a:p>
            <a:r>
              <a:rPr lang="en-US" dirty="0"/>
              <a:t>Consistent Prefix</a:t>
            </a:r>
          </a:p>
        </p:txBody>
      </p:sp>
      <p:pic>
        <p:nvPicPr>
          <p:cNvPr id="4" name="Content Placeholder 3">
            <a:extLst>
              <a:ext uri="{FF2B5EF4-FFF2-40B4-BE49-F238E27FC236}">
                <a16:creationId xmlns:a16="http://schemas.microsoft.com/office/drawing/2014/main" id="{FA3EB456-0C67-45CE-B5E8-2E13C104AC3A}"/>
              </a:ext>
            </a:extLst>
          </p:cNvPr>
          <p:cNvPicPr>
            <a:picLocks noGrp="1" noChangeAspect="1"/>
          </p:cNvPicPr>
          <p:nvPr>
            <p:ph idx="1"/>
          </p:nvPr>
        </p:nvPicPr>
        <p:blipFill>
          <a:blip r:embed="rId2"/>
          <a:stretch>
            <a:fillRect/>
          </a:stretch>
        </p:blipFill>
        <p:spPr>
          <a:xfrm>
            <a:off x="2783870" y="1825625"/>
            <a:ext cx="6624259" cy="4351338"/>
          </a:xfrm>
          <a:prstGeom prst="rect">
            <a:avLst/>
          </a:prstGeom>
        </p:spPr>
      </p:pic>
    </p:spTree>
    <p:extLst>
      <p:ext uri="{BB962C8B-B14F-4D97-AF65-F5344CB8AC3E}">
        <p14:creationId xmlns:p14="http://schemas.microsoft.com/office/powerpoint/2010/main" val="2910977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E155D-880F-4B5A-855E-F6CE55517442}"/>
              </a:ext>
            </a:extLst>
          </p:cNvPr>
          <p:cNvSpPr>
            <a:spLocks noGrp="1"/>
          </p:cNvSpPr>
          <p:nvPr>
            <p:ph type="title"/>
          </p:nvPr>
        </p:nvSpPr>
        <p:spPr/>
        <p:txBody>
          <a:bodyPr/>
          <a:lstStyle/>
          <a:p>
            <a:r>
              <a:rPr lang="en-US" dirty="0"/>
              <a:t>Choice to be made</a:t>
            </a:r>
          </a:p>
        </p:txBody>
      </p:sp>
      <p:pic>
        <p:nvPicPr>
          <p:cNvPr id="4" name="Content Placeholder 3">
            <a:extLst>
              <a:ext uri="{FF2B5EF4-FFF2-40B4-BE49-F238E27FC236}">
                <a16:creationId xmlns:a16="http://schemas.microsoft.com/office/drawing/2014/main" id="{F0EF9F61-5CB0-41FD-BA39-2316E406D976}"/>
              </a:ext>
            </a:extLst>
          </p:cNvPr>
          <p:cNvPicPr>
            <a:picLocks noGrp="1" noChangeAspect="1"/>
          </p:cNvPicPr>
          <p:nvPr>
            <p:ph idx="1"/>
          </p:nvPr>
        </p:nvPicPr>
        <p:blipFill>
          <a:blip r:embed="rId2"/>
          <a:stretch>
            <a:fillRect/>
          </a:stretch>
        </p:blipFill>
        <p:spPr>
          <a:xfrm>
            <a:off x="2700500" y="1825625"/>
            <a:ext cx="6791000" cy="4351338"/>
          </a:xfrm>
          <a:prstGeom prst="rect">
            <a:avLst/>
          </a:prstGeom>
        </p:spPr>
      </p:pic>
    </p:spTree>
    <p:extLst>
      <p:ext uri="{BB962C8B-B14F-4D97-AF65-F5344CB8AC3E}">
        <p14:creationId xmlns:p14="http://schemas.microsoft.com/office/powerpoint/2010/main" val="33182796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85BE4-FF9F-47B4-90F2-A491BE3B68CA}"/>
              </a:ext>
            </a:extLst>
          </p:cNvPr>
          <p:cNvSpPr>
            <a:spLocks noGrp="1"/>
          </p:cNvSpPr>
          <p:nvPr>
            <p:ph type="title"/>
          </p:nvPr>
        </p:nvSpPr>
        <p:spPr/>
        <p:txBody>
          <a:bodyPr/>
          <a:lstStyle/>
          <a:p>
            <a:r>
              <a:rPr lang="en-US" dirty="0"/>
              <a:t>Cosmos DB</a:t>
            </a:r>
          </a:p>
        </p:txBody>
      </p:sp>
      <p:pic>
        <p:nvPicPr>
          <p:cNvPr id="4" name="Content Placeholder 3">
            <a:extLst>
              <a:ext uri="{FF2B5EF4-FFF2-40B4-BE49-F238E27FC236}">
                <a16:creationId xmlns:a16="http://schemas.microsoft.com/office/drawing/2014/main" id="{706CD9A7-95B9-4AE9-95A6-6C027AAC8EBB}"/>
              </a:ext>
            </a:extLst>
          </p:cNvPr>
          <p:cNvPicPr>
            <a:picLocks noGrp="1" noChangeAspect="1"/>
          </p:cNvPicPr>
          <p:nvPr>
            <p:ph idx="1"/>
          </p:nvPr>
        </p:nvPicPr>
        <p:blipFill>
          <a:blip r:embed="rId2"/>
          <a:stretch>
            <a:fillRect/>
          </a:stretch>
        </p:blipFill>
        <p:spPr>
          <a:xfrm>
            <a:off x="3671162" y="1825625"/>
            <a:ext cx="4849675" cy="4351338"/>
          </a:xfrm>
          <a:prstGeom prst="rect">
            <a:avLst/>
          </a:prstGeom>
        </p:spPr>
      </p:pic>
    </p:spTree>
    <p:extLst>
      <p:ext uri="{BB962C8B-B14F-4D97-AF65-F5344CB8AC3E}">
        <p14:creationId xmlns:p14="http://schemas.microsoft.com/office/powerpoint/2010/main" val="41417054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97DF1-E909-466A-BC14-C3AA1B091E1F}"/>
              </a:ext>
            </a:extLst>
          </p:cNvPr>
          <p:cNvSpPr>
            <a:spLocks noGrp="1"/>
          </p:cNvSpPr>
          <p:nvPr>
            <p:ph type="title"/>
          </p:nvPr>
        </p:nvSpPr>
        <p:spPr/>
        <p:txBody>
          <a:bodyPr/>
          <a:lstStyle/>
          <a:p>
            <a:r>
              <a:rPr lang="en-US" dirty="0"/>
              <a:t>Cosmos DB Structure</a:t>
            </a:r>
          </a:p>
        </p:txBody>
      </p:sp>
      <p:pic>
        <p:nvPicPr>
          <p:cNvPr id="4" name="Content Placeholder 3">
            <a:extLst>
              <a:ext uri="{FF2B5EF4-FFF2-40B4-BE49-F238E27FC236}">
                <a16:creationId xmlns:a16="http://schemas.microsoft.com/office/drawing/2014/main" id="{C379C14C-20B1-451C-B51E-6C8733F71937}"/>
              </a:ext>
            </a:extLst>
          </p:cNvPr>
          <p:cNvPicPr>
            <a:picLocks noGrp="1" noChangeAspect="1"/>
          </p:cNvPicPr>
          <p:nvPr>
            <p:ph idx="1"/>
          </p:nvPr>
        </p:nvPicPr>
        <p:blipFill>
          <a:blip r:embed="rId3"/>
          <a:stretch>
            <a:fillRect/>
          </a:stretch>
        </p:blipFill>
        <p:spPr>
          <a:xfrm>
            <a:off x="2360417" y="1825625"/>
            <a:ext cx="7471165" cy="4351338"/>
          </a:xfrm>
          <a:prstGeom prst="rect">
            <a:avLst/>
          </a:prstGeom>
        </p:spPr>
      </p:pic>
    </p:spTree>
    <p:extLst>
      <p:ext uri="{BB962C8B-B14F-4D97-AF65-F5344CB8AC3E}">
        <p14:creationId xmlns:p14="http://schemas.microsoft.com/office/powerpoint/2010/main" val="3170060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0CEE662-A55A-4AA5-8DAE-BAA303C129CD}"/>
              </a:ext>
            </a:extLst>
          </p:cNvPr>
          <p:cNvPicPr>
            <a:picLocks noGrp="1" noChangeAspect="1"/>
          </p:cNvPicPr>
          <p:nvPr>
            <p:ph idx="1"/>
          </p:nvPr>
        </p:nvPicPr>
        <p:blipFill>
          <a:blip r:embed="rId2"/>
          <a:stretch>
            <a:fillRect/>
          </a:stretch>
        </p:blipFill>
        <p:spPr>
          <a:xfrm>
            <a:off x="787790" y="858129"/>
            <a:ext cx="10086535" cy="5318834"/>
          </a:xfrm>
          <a:prstGeom prst="rect">
            <a:avLst/>
          </a:prstGeom>
        </p:spPr>
      </p:pic>
    </p:spTree>
    <p:extLst>
      <p:ext uri="{BB962C8B-B14F-4D97-AF65-F5344CB8AC3E}">
        <p14:creationId xmlns:p14="http://schemas.microsoft.com/office/powerpoint/2010/main" val="3356461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9C02A4-E358-4F13-B3E7-671FA08A633D}"/>
              </a:ext>
            </a:extLst>
          </p:cNvPr>
          <p:cNvSpPr>
            <a:spLocks noGrp="1"/>
          </p:cNvSpPr>
          <p:nvPr>
            <p:ph idx="1"/>
          </p:nvPr>
        </p:nvSpPr>
        <p:spPr/>
        <p:txBody>
          <a:bodyPr/>
          <a:lstStyle/>
          <a:p>
            <a:r>
              <a:rPr lang="en-US" dirty="0"/>
              <a:t>Partitions</a:t>
            </a:r>
          </a:p>
          <a:p>
            <a:endParaRPr lang="en-US" dirty="0"/>
          </a:p>
        </p:txBody>
      </p:sp>
      <p:pic>
        <p:nvPicPr>
          <p:cNvPr id="5" name="Picture 4">
            <a:extLst>
              <a:ext uri="{FF2B5EF4-FFF2-40B4-BE49-F238E27FC236}">
                <a16:creationId xmlns:a16="http://schemas.microsoft.com/office/drawing/2014/main" id="{042EDCA1-37F3-49A7-AC18-A005D8DA08BD}"/>
              </a:ext>
            </a:extLst>
          </p:cNvPr>
          <p:cNvPicPr>
            <a:picLocks noChangeAspect="1"/>
          </p:cNvPicPr>
          <p:nvPr/>
        </p:nvPicPr>
        <p:blipFill>
          <a:blip r:embed="rId3"/>
          <a:stretch>
            <a:fillRect/>
          </a:stretch>
        </p:blipFill>
        <p:spPr>
          <a:xfrm>
            <a:off x="457200" y="2271713"/>
            <a:ext cx="11129963" cy="3741207"/>
          </a:xfrm>
          <a:prstGeom prst="rect">
            <a:avLst/>
          </a:prstGeom>
        </p:spPr>
      </p:pic>
    </p:spTree>
    <p:extLst>
      <p:ext uri="{BB962C8B-B14F-4D97-AF65-F5344CB8AC3E}">
        <p14:creationId xmlns:p14="http://schemas.microsoft.com/office/powerpoint/2010/main" val="4128991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CFB44-E288-4699-B306-06B1E749FEAC}"/>
              </a:ext>
            </a:extLst>
          </p:cNvPr>
          <p:cNvSpPr>
            <a:spLocks noGrp="1"/>
          </p:cNvSpPr>
          <p:nvPr>
            <p:ph type="title"/>
          </p:nvPr>
        </p:nvSpPr>
        <p:spPr/>
        <p:txBody>
          <a:bodyPr/>
          <a:lstStyle/>
          <a:p>
            <a:r>
              <a:rPr lang="en-US" dirty="0"/>
              <a:t>What and why of Cosmos DB</a:t>
            </a:r>
          </a:p>
        </p:txBody>
      </p:sp>
      <p:pic>
        <p:nvPicPr>
          <p:cNvPr id="4" name="Content Placeholder 3">
            <a:extLst>
              <a:ext uri="{FF2B5EF4-FFF2-40B4-BE49-F238E27FC236}">
                <a16:creationId xmlns:a16="http://schemas.microsoft.com/office/drawing/2014/main" id="{36C41570-78DC-41F2-A243-2EFBCFF89BF0}"/>
              </a:ext>
            </a:extLst>
          </p:cNvPr>
          <p:cNvPicPr>
            <a:picLocks noGrp="1" noChangeAspect="1"/>
          </p:cNvPicPr>
          <p:nvPr>
            <p:ph idx="1"/>
          </p:nvPr>
        </p:nvPicPr>
        <p:blipFill>
          <a:blip r:embed="rId2"/>
          <a:stretch>
            <a:fillRect/>
          </a:stretch>
        </p:blipFill>
        <p:spPr>
          <a:xfrm>
            <a:off x="838200" y="1855330"/>
            <a:ext cx="10515600" cy="4291928"/>
          </a:xfrm>
          <a:prstGeom prst="rect">
            <a:avLst/>
          </a:prstGeom>
        </p:spPr>
      </p:pic>
    </p:spTree>
    <p:extLst>
      <p:ext uri="{BB962C8B-B14F-4D97-AF65-F5344CB8AC3E}">
        <p14:creationId xmlns:p14="http://schemas.microsoft.com/office/powerpoint/2010/main" val="2641995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3C3E4-C879-47CB-B5AE-E28F207E50F9}"/>
              </a:ext>
            </a:extLst>
          </p:cNvPr>
          <p:cNvSpPr>
            <a:spLocks noGrp="1"/>
          </p:cNvSpPr>
          <p:nvPr>
            <p:ph type="title"/>
          </p:nvPr>
        </p:nvSpPr>
        <p:spPr/>
        <p:txBody>
          <a:bodyPr/>
          <a:lstStyle/>
          <a:p>
            <a:r>
              <a:rPr lang="en-US" dirty="0"/>
              <a:t>What is cosmos DB?</a:t>
            </a:r>
          </a:p>
        </p:txBody>
      </p:sp>
      <p:sp>
        <p:nvSpPr>
          <p:cNvPr id="3" name="Content Placeholder 2">
            <a:extLst>
              <a:ext uri="{FF2B5EF4-FFF2-40B4-BE49-F238E27FC236}">
                <a16:creationId xmlns:a16="http://schemas.microsoft.com/office/drawing/2014/main" id="{8A34A004-F241-4BA5-B00B-483292771C0E}"/>
              </a:ext>
            </a:extLst>
          </p:cNvPr>
          <p:cNvSpPr>
            <a:spLocks noGrp="1"/>
          </p:cNvSpPr>
          <p:nvPr>
            <p:ph idx="1"/>
          </p:nvPr>
        </p:nvSpPr>
        <p:spPr/>
        <p:txBody>
          <a:bodyPr/>
          <a:lstStyle/>
          <a:p>
            <a:r>
              <a:rPr lang="en-US" dirty="0"/>
              <a:t>It is a fully managed database service with turnkey global distribution and transparent multi-master replication.</a:t>
            </a:r>
          </a:p>
          <a:p>
            <a:r>
              <a:rPr lang="en-US" dirty="0"/>
              <a:t>You can run globally distributed, low latency operational and analytics workloads and AI on transactional data within your database.</a:t>
            </a:r>
          </a:p>
        </p:txBody>
      </p:sp>
    </p:spTree>
    <p:extLst>
      <p:ext uri="{BB962C8B-B14F-4D97-AF65-F5344CB8AC3E}">
        <p14:creationId xmlns:p14="http://schemas.microsoft.com/office/powerpoint/2010/main" val="4142500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FFE3F-A39E-4AB4-AF3D-F4DB167E3C95}"/>
              </a:ext>
            </a:extLst>
          </p:cNvPr>
          <p:cNvSpPr>
            <a:spLocks noGrp="1"/>
          </p:cNvSpPr>
          <p:nvPr>
            <p:ph type="title"/>
          </p:nvPr>
        </p:nvSpPr>
        <p:spPr/>
        <p:txBody>
          <a:bodyPr/>
          <a:lstStyle/>
          <a:p>
            <a:r>
              <a:rPr lang="en-US" dirty="0"/>
              <a:t>Key features</a:t>
            </a:r>
          </a:p>
        </p:txBody>
      </p:sp>
      <p:pic>
        <p:nvPicPr>
          <p:cNvPr id="4" name="Content Placeholder 3">
            <a:extLst>
              <a:ext uri="{FF2B5EF4-FFF2-40B4-BE49-F238E27FC236}">
                <a16:creationId xmlns:a16="http://schemas.microsoft.com/office/drawing/2014/main" id="{F0EBF40D-64A6-4443-A77C-F7D567A38E45}"/>
              </a:ext>
            </a:extLst>
          </p:cNvPr>
          <p:cNvPicPr>
            <a:picLocks noGrp="1" noChangeAspect="1"/>
          </p:cNvPicPr>
          <p:nvPr>
            <p:ph idx="1"/>
          </p:nvPr>
        </p:nvPicPr>
        <p:blipFill>
          <a:blip r:embed="rId2"/>
          <a:stretch>
            <a:fillRect/>
          </a:stretch>
        </p:blipFill>
        <p:spPr>
          <a:xfrm>
            <a:off x="2309894" y="1825625"/>
            <a:ext cx="7572212" cy="4351338"/>
          </a:xfrm>
          <a:prstGeom prst="rect">
            <a:avLst/>
          </a:prstGeom>
        </p:spPr>
      </p:pic>
    </p:spTree>
    <p:extLst>
      <p:ext uri="{BB962C8B-B14F-4D97-AF65-F5344CB8AC3E}">
        <p14:creationId xmlns:p14="http://schemas.microsoft.com/office/powerpoint/2010/main" val="1619406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22476-B696-498C-841D-CFD3CEB5B1C7}"/>
              </a:ext>
            </a:extLst>
          </p:cNvPr>
          <p:cNvSpPr>
            <a:spLocks noGrp="1"/>
          </p:cNvSpPr>
          <p:nvPr>
            <p:ph type="title"/>
          </p:nvPr>
        </p:nvSpPr>
        <p:spPr/>
        <p:txBody>
          <a:bodyPr/>
          <a:lstStyle/>
          <a:p>
            <a:r>
              <a:rPr lang="en-US" dirty="0"/>
              <a:t>Cosmos DB basics</a:t>
            </a:r>
          </a:p>
        </p:txBody>
      </p:sp>
      <p:pic>
        <p:nvPicPr>
          <p:cNvPr id="5" name="Content Placeholder 4" descr="A picture containing clock&#10;&#10;Description automatically generated">
            <a:extLst>
              <a:ext uri="{FF2B5EF4-FFF2-40B4-BE49-F238E27FC236}">
                <a16:creationId xmlns:a16="http://schemas.microsoft.com/office/drawing/2014/main" id="{B61DE4B6-CBE3-4F32-BDD1-6D82D638D3E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42927" y="1825625"/>
            <a:ext cx="6906145" cy="4351338"/>
          </a:xfrm>
        </p:spPr>
      </p:pic>
    </p:spTree>
    <p:extLst>
      <p:ext uri="{BB962C8B-B14F-4D97-AF65-F5344CB8AC3E}">
        <p14:creationId xmlns:p14="http://schemas.microsoft.com/office/powerpoint/2010/main" val="187422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EDBBD-978D-443E-B281-0CCC8DA75AAB}"/>
              </a:ext>
            </a:extLst>
          </p:cNvPr>
          <p:cNvSpPr>
            <a:spLocks noGrp="1"/>
          </p:cNvSpPr>
          <p:nvPr>
            <p:ph type="title"/>
          </p:nvPr>
        </p:nvSpPr>
        <p:spPr/>
        <p:txBody>
          <a:bodyPr/>
          <a:lstStyle/>
          <a:p>
            <a:r>
              <a:rPr lang="en-US" dirty="0"/>
              <a:t>DB Latency problem</a:t>
            </a:r>
          </a:p>
        </p:txBody>
      </p:sp>
      <p:pic>
        <p:nvPicPr>
          <p:cNvPr id="5" name="Content Placeholder 4" descr="A picture containing clock&#10;&#10;Description automatically generated">
            <a:extLst>
              <a:ext uri="{FF2B5EF4-FFF2-40B4-BE49-F238E27FC236}">
                <a16:creationId xmlns:a16="http://schemas.microsoft.com/office/drawing/2014/main" id="{907B7864-131F-4D1D-9E7F-0532EB5A78A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12753" y="1825625"/>
            <a:ext cx="7566493" cy="4351338"/>
          </a:xfrm>
        </p:spPr>
      </p:pic>
    </p:spTree>
    <p:extLst>
      <p:ext uri="{BB962C8B-B14F-4D97-AF65-F5344CB8AC3E}">
        <p14:creationId xmlns:p14="http://schemas.microsoft.com/office/powerpoint/2010/main" val="2805787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A6E35-81C7-4EB3-BC26-4BBF37E3337D}"/>
              </a:ext>
            </a:extLst>
          </p:cNvPr>
          <p:cNvSpPr>
            <a:spLocks noGrp="1"/>
          </p:cNvSpPr>
          <p:nvPr>
            <p:ph type="title"/>
          </p:nvPr>
        </p:nvSpPr>
        <p:spPr/>
        <p:txBody>
          <a:bodyPr/>
          <a:lstStyle/>
          <a:p>
            <a:r>
              <a:rPr lang="en-US" dirty="0"/>
              <a:t>DB Latency problem</a:t>
            </a:r>
          </a:p>
        </p:txBody>
      </p:sp>
      <p:pic>
        <p:nvPicPr>
          <p:cNvPr id="4" name="Content Placeholder 3">
            <a:extLst>
              <a:ext uri="{FF2B5EF4-FFF2-40B4-BE49-F238E27FC236}">
                <a16:creationId xmlns:a16="http://schemas.microsoft.com/office/drawing/2014/main" id="{41FD3560-DDFC-4F7E-8C58-0C28DEB6CCCE}"/>
              </a:ext>
            </a:extLst>
          </p:cNvPr>
          <p:cNvPicPr>
            <a:picLocks noGrp="1" noChangeAspect="1"/>
          </p:cNvPicPr>
          <p:nvPr>
            <p:ph idx="1"/>
          </p:nvPr>
        </p:nvPicPr>
        <p:blipFill>
          <a:blip r:embed="rId2"/>
          <a:stretch>
            <a:fillRect/>
          </a:stretch>
        </p:blipFill>
        <p:spPr>
          <a:xfrm>
            <a:off x="2361248" y="1825625"/>
            <a:ext cx="7469503" cy="4351338"/>
          </a:xfrm>
          <a:prstGeom prst="rect">
            <a:avLst/>
          </a:prstGeom>
        </p:spPr>
      </p:pic>
    </p:spTree>
    <p:extLst>
      <p:ext uri="{BB962C8B-B14F-4D97-AF65-F5344CB8AC3E}">
        <p14:creationId xmlns:p14="http://schemas.microsoft.com/office/powerpoint/2010/main" val="2013957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5831A-0C2B-4C35-B193-2E7FB7D3D626}"/>
              </a:ext>
            </a:extLst>
          </p:cNvPr>
          <p:cNvSpPr>
            <a:spLocks noGrp="1"/>
          </p:cNvSpPr>
          <p:nvPr>
            <p:ph type="title"/>
          </p:nvPr>
        </p:nvSpPr>
        <p:spPr/>
        <p:txBody>
          <a:bodyPr/>
          <a:lstStyle/>
          <a:p>
            <a:r>
              <a:rPr lang="en-US" dirty="0"/>
              <a:t>Consistency Problems with Planet scale DBs</a:t>
            </a:r>
          </a:p>
        </p:txBody>
      </p:sp>
      <p:pic>
        <p:nvPicPr>
          <p:cNvPr id="4" name="Content Placeholder 3">
            <a:extLst>
              <a:ext uri="{FF2B5EF4-FFF2-40B4-BE49-F238E27FC236}">
                <a16:creationId xmlns:a16="http://schemas.microsoft.com/office/drawing/2014/main" id="{90B228BE-1FBE-4F7F-8095-38FD9A755D4C}"/>
              </a:ext>
            </a:extLst>
          </p:cNvPr>
          <p:cNvPicPr>
            <a:picLocks noGrp="1" noChangeAspect="1"/>
          </p:cNvPicPr>
          <p:nvPr>
            <p:ph idx="1"/>
          </p:nvPr>
        </p:nvPicPr>
        <p:blipFill>
          <a:blip r:embed="rId2"/>
          <a:stretch>
            <a:fillRect/>
          </a:stretch>
        </p:blipFill>
        <p:spPr>
          <a:xfrm>
            <a:off x="3469571" y="1825625"/>
            <a:ext cx="5252858" cy="4351338"/>
          </a:xfrm>
          <a:prstGeom prst="rect">
            <a:avLst/>
          </a:prstGeom>
        </p:spPr>
      </p:pic>
    </p:spTree>
    <p:extLst>
      <p:ext uri="{BB962C8B-B14F-4D97-AF65-F5344CB8AC3E}">
        <p14:creationId xmlns:p14="http://schemas.microsoft.com/office/powerpoint/2010/main" val="535343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794EA-5384-4849-A058-189C54F84061}"/>
              </a:ext>
            </a:extLst>
          </p:cNvPr>
          <p:cNvSpPr>
            <a:spLocks noGrp="1"/>
          </p:cNvSpPr>
          <p:nvPr>
            <p:ph type="title"/>
          </p:nvPr>
        </p:nvSpPr>
        <p:spPr/>
        <p:txBody>
          <a:bodyPr/>
          <a:lstStyle/>
          <a:p>
            <a:r>
              <a:rPr lang="en-US" dirty="0"/>
              <a:t>Strong consistency Explained</a:t>
            </a:r>
          </a:p>
        </p:txBody>
      </p:sp>
      <p:pic>
        <p:nvPicPr>
          <p:cNvPr id="5" name="Content Placeholder 4" descr="A screenshot of a cell phone&#10;&#10;Description automatically generated">
            <a:extLst>
              <a:ext uri="{FF2B5EF4-FFF2-40B4-BE49-F238E27FC236}">
                <a16:creationId xmlns:a16="http://schemas.microsoft.com/office/drawing/2014/main" id="{0BCE41DE-21CA-406A-8692-38FC15FA2D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5521" y="1825625"/>
            <a:ext cx="7160957" cy="4351338"/>
          </a:xfrm>
        </p:spPr>
      </p:pic>
    </p:spTree>
    <p:extLst>
      <p:ext uri="{BB962C8B-B14F-4D97-AF65-F5344CB8AC3E}">
        <p14:creationId xmlns:p14="http://schemas.microsoft.com/office/powerpoint/2010/main" val="5022956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TotalTime>
  <Words>206</Words>
  <Application>Microsoft Office PowerPoint</Application>
  <PresentationFormat>Widescreen</PresentationFormat>
  <Paragraphs>27</Paragraphs>
  <Slides>19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Cosmos DB (Planet Scale DB)</vt:lpstr>
      <vt:lpstr>What and why of Cosmos DB</vt:lpstr>
      <vt:lpstr>What is cosmos DB?</vt:lpstr>
      <vt:lpstr>Key features</vt:lpstr>
      <vt:lpstr>Cosmos DB basics</vt:lpstr>
      <vt:lpstr>DB Latency problem</vt:lpstr>
      <vt:lpstr>DB Latency problem</vt:lpstr>
      <vt:lpstr>Consistency Problems with Planet scale DBs</vt:lpstr>
      <vt:lpstr>Strong consistency Explained</vt:lpstr>
      <vt:lpstr>Tradeoffs with consistency vs performance</vt:lpstr>
      <vt:lpstr>Choices for Cosmos DB</vt:lpstr>
      <vt:lpstr>Bounded Staleness</vt:lpstr>
      <vt:lpstr>Session consistency </vt:lpstr>
      <vt:lpstr>Consistent Prefix</vt:lpstr>
      <vt:lpstr>Choice to be made</vt:lpstr>
      <vt:lpstr>Cosmos DB</vt:lpstr>
      <vt:lpstr>Cosmos DB Structure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Cosmos DB (Planet Scale DB)</dc:title>
  <dc:creator>Pravinkumar Menghani</dc:creator>
  <cp:lastModifiedBy>Pravinkumar Dhirajmal Menghani</cp:lastModifiedBy>
  <cp:revision>20</cp:revision>
  <dcterms:created xsi:type="dcterms:W3CDTF">2020-04-12T08:08:25Z</dcterms:created>
  <dcterms:modified xsi:type="dcterms:W3CDTF">2020-11-01T02:24:17Z</dcterms:modified>
</cp:coreProperties>
</file>

<file path=docProps/thumbnail.jpeg>
</file>